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3"/>
  </p:notesMasterIdLst>
  <p:sldIdLst>
    <p:sldId id="257" r:id="rId2"/>
    <p:sldId id="261" r:id="rId3"/>
    <p:sldId id="311" r:id="rId4"/>
    <p:sldId id="320" r:id="rId5"/>
    <p:sldId id="321" r:id="rId6"/>
    <p:sldId id="322" r:id="rId7"/>
    <p:sldId id="270" r:id="rId8"/>
    <p:sldId id="309" r:id="rId9"/>
    <p:sldId id="312" r:id="rId10"/>
    <p:sldId id="313" r:id="rId11"/>
    <p:sldId id="317" r:id="rId12"/>
    <p:sldId id="318" r:id="rId13"/>
    <p:sldId id="290" r:id="rId14"/>
    <p:sldId id="267" r:id="rId15"/>
    <p:sldId id="265" r:id="rId16"/>
    <p:sldId id="266" r:id="rId17"/>
    <p:sldId id="264" r:id="rId18"/>
    <p:sldId id="319" r:id="rId19"/>
    <p:sldId id="284" r:id="rId20"/>
    <p:sldId id="285" r:id="rId21"/>
    <p:sldId id="307" r:id="rId22"/>
    <p:sldId id="308" r:id="rId23"/>
    <p:sldId id="323" r:id="rId24"/>
    <p:sldId id="316" r:id="rId25"/>
    <p:sldId id="274" r:id="rId26"/>
    <p:sldId id="275" r:id="rId27"/>
    <p:sldId id="276" r:id="rId28"/>
    <p:sldId id="277" r:id="rId29"/>
    <p:sldId id="278" r:id="rId30"/>
    <p:sldId id="279" r:id="rId31"/>
    <p:sldId id="295" r:id="rId32"/>
    <p:sldId id="296" r:id="rId33"/>
    <p:sldId id="325" r:id="rId34"/>
    <p:sldId id="281" r:id="rId35"/>
    <p:sldId id="292" r:id="rId36"/>
    <p:sldId id="291" r:id="rId37"/>
    <p:sldId id="293" r:id="rId38"/>
    <p:sldId id="294" r:id="rId39"/>
    <p:sldId id="280" r:id="rId40"/>
    <p:sldId id="324" r:id="rId41"/>
    <p:sldId id="283" r:id="rId4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AE8AA"/>
    <a:srgbClr val="FFF7E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p14="http://schemas.microsoft.com/office/powerpoint/2010/main" xmlns=""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p14="http://schemas.microsoft.com/office/powerpoint/2010/main" xmlns="" val="64985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36</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この他にも、ファイルの見えない領域に隠す</a:t>
            </a:r>
            <a:r>
              <a:rPr kumimoji="1" lang="ja-JP" altLang="en-US" smtClean="0"/>
              <a:t>とか、プロトコルのいろんな「隙間」に隠すとか、暗号化</a:t>
            </a:r>
            <a:r>
              <a:rPr kumimoji="1" lang="ja-JP" altLang="en-US" smtClean="0"/>
              <a:t>で隠すとか深堀りすると色々あるのですが、キリが無い</a:t>
            </a:r>
            <a:r>
              <a:rPr kumimoji="1" lang="ja-JP" altLang="en-US" smtClean="0"/>
              <a:t>のでばっさり省略することにしました。</a:t>
            </a:r>
            <a:endParaRPr kumimoji="1" lang="en-US" altLang="ja-JP" smtClean="0"/>
          </a:p>
          <a:p>
            <a:r>
              <a:rPr kumimoji="1" lang="ja-JP" altLang="en-US" smtClean="0"/>
              <a:t>今日</a:t>
            </a:r>
            <a:r>
              <a:rPr kumimoji="1" lang="ja-JP" altLang="en-US" smtClean="0"/>
              <a:t>はこのくらいに絞って。</a:t>
            </a:r>
            <a:endParaRPr kumimoji="1" lang="en-US" altLang="ja-JP" smtClean="0"/>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p14="http://schemas.microsoft.com/office/powerpoint/2010/main" xmlns="" val="113445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p14="http://schemas.microsoft.com/office/powerpoint/2010/main" xmlns="" val="24744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スキャン行為自体を隠したい場合、現在ではこれだけではダメで、一工夫する必要がある。そのことを次に話します。</a:t>
            </a:r>
            <a:endParaRPr kumimoji="1" lang="en-US" altLang="ja-JP" smtClean="0"/>
          </a:p>
          <a:p>
            <a:r>
              <a:rPr kumimoji="1" lang="ja-JP" altLang="en-US" smtClean="0"/>
              <a:t>おっと、その前に、</a:t>
            </a:r>
            <a:r>
              <a:rPr kumimoji="1" lang="en-US" altLang="ja-JP" smtClean="0"/>
              <a:t>nmap</a:t>
            </a:r>
            <a:r>
              <a:rPr kumimoji="1" lang="ja-JP" altLang="en-US" smtClean="0"/>
              <a:t>のオプションって慣れていないと非常に分かりづらいのでちょっとオマケスライドを</a:t>
            </a:r>
            <a:r>
              <a:rPr kumimoji="1" lang="en-US" altLang="ja-JP" smtClean="0"/>
              <a:t>2</a:t>
            </a:r>
            <a:r>
              <a:rPr kumimoji="1" lang="ja-JP" altLang="en-US" smtClean="0"/>
              <a:t>枚挟んで解説します。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17</a:t>
            </a:fld>
            <a:endParaRPr kumimoji="1" lang="ja-JP" altLang="en-US"/>
          </a:p>
        </p:txBody>
      </p:sp>
    </p:spTree>
    <p:extLst>
      <p:ext uri="{BB962C8B-B14F-4D97-AF65-F5344CB8AC3E}">
        <p14:creationId xmlns:p14="http://schemas.microsoft.com/office/powerpoint/2010/main" xmlns="" val="250459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ちなみに、ランキングは、</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p14="http://schemas.microsoft.com/office/powerpoint/2010/main" xmlns="" val="3105100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Nmap</a:t>
            </a:r>
            <a:r>
              <a:rPr kumimoji="1" lang="ja-JP" altLang="en-US" smtClean="0"/>
              <a:t>のガイドブック（いわゆる目ん玉本）に載っている、いかに効率的にスキャンをするか？ という</a:t>
            </a:r>
            <a:r>
              <a:rPr kumimoji="1" lang="en-US" altLang="ja-JP" smtClean="0"/>
              <a:t>section</a:t>
            </a:r>
            <a:r>
              <a:rPr kumimoji="1" lang="ja-JP" altLang="en-US" smtClean="0"/>
              <a:t>に登場するデータです。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en-US" altLang="ja-JP" smtClean="0"/>
              <a:t>Nmap</a:t>
            </a:r>
            <a:r>
              <a:rPr kumimoji="1" lang="ja-JP" altLang="en-US" smtClean="0"/>
              <a:t>ガイドブックでは、多くのホストをスキャンしてポートごとの存在確率を統計的に計算し、それよりこのようなカバレッジを計算してみせています。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endParaRPr kumimoji="1" lang="en-US" altLang="ja-JP" smtClean="0"/>
          </a:p>
          <a:p>
            <a:r>
              <a:rPr kumimoji="1" lang="ja-JP" altLang="en-US" smtClean="0"/>
              <a:t>ここから、全ポートのスキャンはいかに非効率的であるかが分かります。</a:t>
            </a:r>
            <a:r>
              <a:rPr kumimoji="1" lang="en-US" altLang="ja-JP" smtClean="0"/>
              <a:t>--top-ports</a:t>
            </a:r>
            <a:r>
              <a:rPr kumimoji="1" lang="ja-JP" altLang="en-US" smtClean="0"/>
              <a:t>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p14="http://schemas.microsoft.com/office/powerpoint/2010/main" xmlns=""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p14="http://schemas.microsoft.com/office/powerpoint/2010/main" xmlns="" val="4009739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66515"/>
          </a:xfrm>
        </p:spPr>
        <p:txBody>
          <a:bodyPr>
            <a:normAutofit fontScale="90000"/>
          </a:bodyPr>
          <a:lstStyle/>
          <a:p>
            <a:r>
              <a:rPr kumimoji="1" lang="ja-JP" altLang="en-US" smtClean="0"/>
              <a:t>おまけ</a:t>
            </a:r>
            <a:r>
              <a:rPr kumimoji="1" lang="en-US" altLang="ja-JP" smtClean="0"/>
              <a:t>: nmap</a:t>
            </a:r>
            <a:r>
              <a:rPr kumimoji="1" lang="ja-JP" altLang="en-US" smtClean="0"/>
              <a:t>のオプション指定</a:t>
            </a:r>
            <a:endParaRPr kumimoji="1" lang="ja-JP" altLang="en-US"/>
          </a:p>
        </p:txBody>
      </p:sp>
      <p:sp>
        <p:nvSpPr>
          <p:cNvPr id="3" name="コンテンツ プレースホルダー 2"/>
          <p:cNvSpPr>
            <a:spLocks noGrp="1"/>
          </p:cNvSpPr>
          <p:nvPr>
            <p:ph idx="1"/>
          </p:nvPr>
        </p:nvSpPr>
        <p:spPr>
          <a:xfrm>
            <a:off x="628649" y="1573377"/>
            <a:ext cx="8105447" cy="4351338"/>
          </a:xfrm>
        </p:spPr>
        <p:txBody>
          <a:bodyPr/>
          <a:lstStyle/>
          <a:p>
            <a:pPr>
              <a:lnSpc>
                <a:spcPct val="100000"/>
              </a:lnSpc>
            </a:pPr>
            <a:r>
              <a:rPr kumimoji="1" lang="ja-JP" altLang="en-US" smtClean="0"/>
              <a:t>一般的な</a:t>
            </a:r>
            <a:r>
              <a:rPr lang="en-US" altLang="ja-JP" smtClean="0"/>
              <a:t>UNIX/Linux</a:t>
            </a:r>
            <a:r>
              <a:rPr lang="ja-JP" altLang="en-US" smtClean="0"/>
              <a:t>のコマンドとチョット異なる。</a:t>
            </a:r>
            <a:endParaRPr kumimoji="1" lang="en-US" altLang="ja-JP" smtClean="0"/>
          </a:p>
          <a:p>
            <a:pPr lvl="1">
              <a:lnSpc>
                <a:spcPct val="100000"/>
              </a:lnSpc>
            </a:pPr>
            <a:r>
              <a:rPr lang="en-US" altLang="ja-JP" smtClean="0"/>
              <a:t>1</a:t>
            </a:r>
            <a:r>
              <a:rPr lang="ja-JP" altLang="en-US" smtClean="0"/>
              <a:t>文字オプション</a:t>
            </a:r>
            <a:r>
              <a:rPr lang="en-US" altLang="ja-JP" smtClean="0"/>
              <a:t>or</a:t>
            </a:r>
            <a:r>
              <a:rPr lang="ja-JP" altLang="en-US" smtClean="0"/>
              <a:t>ロングオプションは、普通の</a:t>
            </a:r>
            <a:r>
              <a:rPr lang="en-US" altLang="ja-JP" smtClean="0"/>
              <a:t>UNIX/Linux</a:t>
            </a:r>
            <a:r>
              <a:rPr lang="ja-JP" altLang="en-US" smtClean="0"/>
              <a:t>コマンドぽく。</a:t>
            </a:r>
            <a:endParaRPr lang="en-US" altLang="ja-JP" smtClean="0"/>
          </a:p>
          <a:p>
            <a:pPr lvl="1">
              <a:lnSpc>
                <a:spcPct val="100000"/>
              </a:lnSpc>
            </a:pPr>
            <a:r>
              <a:rPr lang="en-US" altLang="ja-JP" b="1" smtClean="0">
                <a:solidFill>
                  <a:srgbClr val="FF0000"/>
                </a:solidFill>
              </a:rPr>
              <a:t>2</a:t>
            </a:r>
            <a:r>
              <a:rPr lang="ja-JP" altLang="en-US" b="1">
                <a:solidFill>
                  <a:srgbClr val="FF0000"/>
                </a:solidFill>
              </a:rPr>
              <a:t>文字</a:t>
            </a:r>
            <a:r>
              <a:rPr lang="ja-JP" altLang="en-US" b="1" smtClean="0">
                <a:solidFill>
                  <a:srgbClr val="FF0000"/>
                </a:solidFill>
              </a:rPr>
              <a:t>のオプション</a:t>
            </a:r>
            <a:r>
              <a:rPr lang="ja-JP" altLang="en-US" smtClean="0"/>
              <a:t>は、「</a:t>
            </a:r>
            <a:r>
              <a:rPr lang="en-US" altLang="ja-JP" smtClean="0"/>
              <a:t>1</a:t>
            </a:r>
            <a:r>
              <a:rPr lang="ja-JP" altLang="en-US" smtClean="0"/>
              <a:t>文字目が機能種別、</a:t>
            </a:r>
            <a:r>
              <a:rPr lang="en-US" altLang="ja-JP" smtClean="0"/>
              <a:t>2</a:t>
            </a:r>
            <a:r>
              <a:rPr lang="ja-JP" altLang="en-US" smtClean="0"/>
              <a:t>文字目がその指定値」</a:t>
            </a:r>
            <a:endParaRPr lang="en-US" altLang="ja-JP" smtClean="0"/>
          </a:p>
        </p:txBody>
      </p:sp>
    </p:spTree>
    <p:extLst>
      <p:ext uri="{BB962C8B-B14F-4D97-AF65-F5344CB8AC3E}">
        <p14:creationId xmlns:p14="http://schemas.microsoft.com/office/powerpoint/2010/main" xmlns="" val="592033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288" y="497632"/>
            <a:ext cx="8744607"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a:latin typeface="Consolas"/>
                <a:cs typeface="Consolas"/>
              </a:rPr>
              <a:t># </a:t>
            </a:r>
            <a:r>
              <a:rPr lang="en-US" altLang="ja-JP" sz="3200" smtClean="0">
                <a:latin typeface="Consolas"/>
                <a:cs typeface="Consolas"/>
              </a:rPr>
              <a:t>nmap -sS -n --top-ports 10 10.1.1.1</a:t>
            </a:r>
            <a:endParaRPr lang="en-US" altLang="ja-JP" sz="3200">
              <a:latin typeface="Consolas"/>
              <a:cs typeface="Consolas"/>
            </a:endParaRPr>
          </a:p>
        </p:txBody>
      </p:sp>
      <p:sp>
        <p:nvSpPr>
          <p:cNvPr id="5" name="正方形/長方形 4"/>
          <p:cNvSpPr/>
          <p:nvPr/>
        </p:nvSpPr>
        <p:spPr>
          <a:xfrm>
            <a:off x="344061" y="2105765"/>
            <a:ext cx="1311315" cy="85815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-sS</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テキスト ボックス 5"/>
          <p:cNvSpPr txBox="1"/>
          <p:nvPr/>
        </p:nvSpPr>
        <p:spPr>
          <a:xfrm>
            <a:off x="2207173" y="1548717"/>
            <a:ext cx="6758151" cy="2246769"/>
          </a:xfrm>
          <a:prstGeom prst="rect">
            <a:avLst/>
          </a:prstGeom>
          <a:noFill/>
        </p:spPr>
        <p:txBody>
          <a:bodyPr wrap="square" rtlCol="0">
            <a:spAutoFit/>
          </a:bodyPr>
          <a:lstStyle/>
          <a:p>
            <a:r>
              <a:rPr lang="en-US" altLang="ja-JP" sz="2800" smtClean="0"/>
              <a:t>2</a:t>
            </a:r>
            <a:r>
              <a:rPr lang="ja-JP" altLang="en-US" sz="2800" smtClean="0"/>
              <a:t>文字のオプションなので、</a:t>
            </a:r>
            <a:endParaRPr lang="en-US" altLang="ja-JP" sz="2800" smtClean="0"/>
          </a:p>
          <a:p>
            <a:pPr marL="285750" indent="-285750">
              <a:buFont typeface="Arial" panose="020B0604020202020204" pitchFamily="34" charset="0"/>
              <a:buChar char="•"/>
            </a:pPr>
            <a:r>
              <a:rPr kumimoji="1" lang="en-US" altLang="ja-JP" sz="2800" smtClean="0"/>
              <a:t>1</a:t>
            </a:r>
            <a:r>
              <a:rPr kumimoji="1" lang="ja-JP" altLang="en-US" sz="2800" smtClean="0"/>
              <a:t>文字目の「</a:t>
            </a:r>
            <a:r>
              <a:rPr kumimoji="1" lang="en-US" altLang="ja-JP" sz="2800" smtClean="0"/>
              <a:t>s</a:t>
            </a:r>
            <a:r>
              <a:rPr kumimoji="1" lang="ja-JP" altLang="en-US" sz="2800" smtClean="0"/>
              <a:t>」は「スキャンモードを指定する」ことを意味する</a:t>
            </a:r>
            <a:endParaRPr kumimoji="1" lang="en-US" altLang="ja-JP" sz="2800" smtClean="0"/>
          </a:p>
          <a:p>
            <a:pPr marL="285750" indent="-285750">
              <a:buFont typeface="Arial" panose="020B0604020202020204" pitchFamily="34" charset="0"/>
              <a:buChar char="•"/>
            </a:pPr>
            <a:r>
              <a:rPr lang="en-US" altLang="ja-JP" sz="2800" smtClean="0"/>
              <a:t>2</a:t>
            </a:r>
            <a:r>
              <a:rPr lang="ja-JP" altLang="en-US" sz="2800"/>
              <a:t>文字目</a:t>
            </a:r>
            <a:r>
              <a:rPr lang="ja-JP" altLang="en-US" sz="2800" smtClean="0"/>
              <a:t>の「</a:t>
            </a:r>
            <a:r>
              <a:rPr lang="en-US" altLang="ja-JP" sz="2800" smtClean="0"/>
              <a:t>S</a:t>
            </a:r>
            <a:r>
              <a:rPr lang="ja-JP" altLang="en-US" sz="2800" smtClean="0"/>
              <a:t>」は、「スキャンモードに</a:t>
            </a:r>
            <a:r>
              <a:rPr lang="en-US" altLang="ja-JP" sz="2800" smtClean="0"/>
              <a:t>SYN</a:t>
            </a:r>
            <a:r>
              <a:rPr lang="ja-JP" altLang="en-US" sz="2800" smtClean="0"/>
              <a:t>スキャン」を指定している</a:t>
            </a:r>
            <a:endParaRPr kumimoji="1" lang="ja-JP" altLang="en-US" sz="2800"/>
          </a:p>
        </p:txBody>
      </p:sp>
      <p:sp>
        <p:nvSpPr>
          <p:cNvPr id="7" name="正方形/長方形 6"/>
          <p:cNvSpPr/>
          <p:nvPr/>
        </p:nvSpPr>
        <p:spPr>
          <a:xfrm>
            <a:off x="344062" y="421840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-sT</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8" name="テキスト ボックス 7"/>
          <p:cNvSpPr txBox="1"/>
          <p:nvPr/>
        </p:nvSpPr>
        <p:spPr>
          <a:xfrm>
            <a:off x="1832100" y="4181063"/>
            <a:ext cx="6758151" cy="954107"/>
          </a:xfrm>
          <a:prstGeom prst="rect">
            <a:avLst/>
          </a:prstGeom>
          <a:noFill/>
        </p:spPr>
        <p:txBody>
          <a:bodyPr wrap="square" rtlCol="0">
            <a:spAutoFit/>
          </a:bodyPr>
          <a:lstStyle/>
          <a:p>
            <a:r>
              <a:rPr lang="ja-JP" altLang="en-US" sz="2800" smtClean="0"/>
              <a:t>スキャン</a:t>
            </a:r>
            <a:r>
              <a:rPr lang="ja-JP" altLang="en-US" sz="2800"/>
              <a:t>モード</a:t>
            </a:r>
            <a:r>
              <a:rPr lang="ja-JP" altLang="en-US" sz="2800" smtClean="0"/>
              <a:t>に</a:t>
            </a:r>
            <a:r>
              <a:rPr lang="en-US" altLang="ja-JP" sz="2800" smtClean="0"/>
              <a:t>TCP connect()</a:t>
            </a:r>
            <a:r>
              <a:rPr lang="ja-JP" altLang="en-US" sz="2800" smtClean="0"/>
              <a:t>スキャンを指定</a:t>
            </a:r>
            <a:endParaRPr lang="en-US" altLang="ja-JP" sz="2800" smtClean="0"/>
          </a:p>
        </p:txBody>
      </p:sp>
      <p:sp>
        <p:nvSpPr>
          <p:cNvPr id="9" name="左中かっこ 8"/>
          <p:cNvSpPr/>
          <p:nvPr/>
        </p:nvSpPr>
        <p:spPr>
          <a:xfrm>
            <a:off x="1797269" y="1439917"/>
            <a:ext cx="409904" cy="23555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p:cNvSpPr/>
          <p:nvPr/>
        </p:nvSpPr>
        <p:spPr>
          <a:xfrm>
            <a:off x="344061" y="519837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-sX</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11" name="テキスト ボックス 10"/>
          <p:cNvSpPr txBox="1"/>
          <p:nvPr/>
        </p:nvSpPr>
        <p:spPr>
          <a:xfrm>
            <a:off x="1821466" y="5325970"/>
            <a:ext cx="6758151" cy="523220"/>
          </a:xfrm>
          <a:prstGeom prst="rect">
            <a:avLst/>
          </a:prstGeom>
          <a:noFill/>
        </p:spPr>
        <p:txBody>
          <a:bodyPr wrap="square" rtlCol="0">
            <a:spAutoFit/>
          </a:bodyPr>
          <a:lstStyle/>
          <a:p>
            <a:r>
              <a:rPr lang="ja-JP" altLang="en-US" sz="2800" smtClean="0"/>
              <a:t>スキャンモードに</a:t>
            </a:r>
            <a:r>
              <a:rPr lang="en-US" altLang="ja-JP" sz="2800" smtClean="0"/>
              <a:t>Xmas</a:t>
            </a:r>
            <a:r>
              <a:rPr lang="ja-JP" altLang="en-US" sz="2800" smtClean="0"/>
              <a:t>スキャンを指定</a:t>
            </a:r>
            <a:endParaRPr lang="en-US" altLang="ja-JP" sz="2800" smtClean="0"/>
          </a:p>
        </p:txBody>
      </p:sp>
      <p:sp>
        <p:nvSpPr>
          <p:cNvPr id="13" name="テキスト ボックス 12"/>
          <p:cNvSpPr txBox="1"/>
          <p:nvPr/>
        </p:nvSpPr>
        <p:spPr>
          <a:xfrm>
            <a:off x="1569831" y="170121"/>
            <a:ext cx="992618" cy="461665"/>
          </a:xfrm>
          <a:prstGeom prst="rect">
            <a:avLst/>
          </a:prstGeom>
          <a:noFill/>
        </p:spPr>
        <p:txBody>
          <a:bodyPr wrap="square" rtlCol="0">
            <a:spAutoFit/>
          </a:bodyPr>
          <a:lstStyle/>
          <a:p>
            <a:r>
              <a:rPr lang="en-US" altLang="ja-JP" sz="2400" b="1" smtClean="0">
                <a:solidFill>
                  <a:srgbClr val="FF0000"/>
                </a:solidFill>
              </a:rPr>
              <a:t>2</a:t>
            </a:r>
            <a:r>
              <a:rPr lang="ja-JP" altLang="en-US" sz="2400" b="1" smtClean="0">
                <a:solidFill>
                  <a:srgbClr val="FF0000"/>
                </a:solidFill>
              </a:rPr>
              <a:t>文字</a:t>
            </a:r>
            <a:endParaRPr lang="en-US" altLang="ja-JP" sz="2400" b="1" smtClean="0">
              <a:solidFill>
                <a:srgbClr val="FF0000"/>
              </a:solidFill>
            </a:endParaRPr>
          </a:p>
        </p:txBody>
      </p:sp>
      <p:sp>
        <p:nvSpPr>
          <p:cNvPr id="14" name="テキスト ボックス 13"/>
          <p:cNvSpPr txBox="1"/>
          <p:nvPr/>
        </p:nvSpPr>
        <p:spPr>
          <a:xfrm>
            <a:off x="2540936" y="152399"/>
            <a:ext cx="992618" cy="461665"/>
          </a:xfrm>
          <a:prstGeom prst="rect">
            <a:avLst/>
          </a:prstGeom>
          <a:noFill/>
        </p:spPr>
        <p:txBody>
          <a:bodyPr wrap="square" rtlCol="0">
            <a:spAutoFit/>
          </a:bodyPr>
          <a:lstStyle/>
          <a:p>
            <a:r>
              <a:rPr lang="en-US" altLang="ja-JP" sz="2400" b="1" smtClean="0">
                <a:solidFill>
                  <a:srgbClr val="FF0000"/>
                </a:solidFill>
              </a:rPr>
              <a:t>1</a:t>
            </a:r>
            <a:r>
              <a:rPr lang="ja-JP" altLang="en-US" sz="2400" b="1" smtClean="0">
                <a:solidFill>
                  <a:srgbClr val="FF0000"/>
                </a:solidFill>
              </a:rPr>
              <a:t>文字</a:t>
            </a:r>
            <a:endParaRPr lang="en-US" altLang="ja-JP" sz="2400" b="1" smtClean="0">
              <a:solidFill>
                <a:srgbClr val="FF0000"/>
              </a:solidFill>
            </a:endParaRPr>
          </a:p>
        </p:txBody>
      </p:sp>
      <p:sp>
        <p:nvSpPr>
          <p:cNvPr id="15" name="テキスト ボックス 14"/>
          <p:cNvSpPr txBox="1"/>
          <p:nvPr/>
        </p:nvSpPr>
        <p:spPr>
          <a:xfrm>
            <a:off x="3767224" y="145311"/>
            <a:ext cx="2771799" cy="461665"/>
          </a:xfrm>
          <a:prstGeom prst="rect">
            <a:avLst/>
          </a:prstGeom>
          <a:noFill/>
        </p:spPr>
        <p:txBody>
          <a:bodyPr wrap="square" rtlCol="0">
            <a:spAutoFit/>
          </a:bodyPr>
          <a:lstStyle/>
          <a:p>
            <a:r>
              <a:rPr lang="ja-JP" altLang="en-US" sz="2400" b="1" smtClean="0">
                <a:solidFill>
                  <a:srgbClr val="FF0000"/>
                </a:solidFill>
              </a:rPr>
              <a:t>ロングオプション</a:t>
            </a:r>
            <a:endParaRPr lang="en-US" altLang="ja-JP" sz="2400" b="1" smtClean="0">
              <a:solidFill>
                <a:srgbClr val="FF0000"/>
              </a:solidFill>
            </a:endParaRPr>
          </a:p>
        </p:txBody>
      </p:sp>
    </p:spTree>
    <p:extLst>
      <p:ext uri="{BB962C8B-B14F-4D97-AF65-F5344CB8AC3E}">
        <p14:creationId xmlns:p14="http://schemas.microsoft.com/office/powerpoint/2010/main" xmlns="" val="1185846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p:txBody>
      </p:sp>
    </p:spTree>
    <p:extLst>
      <p:ext uri="{BB962C8B-B14F-4D97-AF65-F5344CB8AC3E}">
        <p14:creationId xmlns:p14="http://schemas.microsoft.com/office/powerpoint/2010/main" xmlns=""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stretch>
            <a:fillRect/>
          </a:stretch>
        </p:blipFill>
        <p:spPr>
          <a:xfrm>
            <a:off x="158643" y="612141"/>
            <a:ext cx="8869746" cy="5316022"/>
          </a:xfrm>
          <a:prstGeom prst="rect">
            <a:avLst/>
          </a:prstGeom>
        </p:spPr>
      </p:pic>
    </p:spTree>
    <p:extLst>
      <p:ext uri="{BB962C8B-B14F-4D97-AF65-F5344CB8AC3E}">
        <p14:creationId xmlns:p14="http://schemas.microsoft.com/office/powerpoint/2010/main" xmlns="" val="31183750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xmlns=""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偏執症スキャン</a:t>
                      </a:r>
                      <a:r>
                        <a:rPr kumimoji="1" lang="en-US" altLang="ja-JP" sz="2800" smtClean="0"/>
                        <a:t>)</a:t>
                      </a:r>
                      <a:endParaRPr kumimoji="1" lang="ja-JP" altLang="en-US" sz="2800"/>
                    </a:p>
                  </a:txBody>
                  <a:tcPr/>
                </a:tc>
              </a:tr>
              <a:tr h="370840">
                <a:tc>
                  <a:txBody>
                    <a:bodyPr/>
                    <a:lstStyle/>
                    <a:p>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smtClean="0"/>
                        <a:t>けんか腰スキャン</a:t>
                      </a:r>
                      <a:r>
                        <a:rPr kumimoji="1" lang="en-US" altLang="ja-JP" sz="2800" smtClean="0"/>
                        <a:t>)</a:t>
                      </a:r>
                      <a:endParaRPr kumimoji="1" lang="ja-JP" altLang="en-US" sz="2800"/>
                    </a:p>
                  </a:txBody>
                  <a:tcPr/>
                </a:tc>
              </a:tr>
              <a:tr h="370840">
                <a:tc>
                  <a:txBody>
                    <a:bodyPr/>
                    <a:lstStyle/>
                    <a:p>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p14="http://schemas.microsoft.com/office/powerpoint/2010/main" xmlns="" val="3333878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p14="http://schemas.microsoft.com/office/powerpoint/2010/main" xmlns="" val="1447535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en-US" altLang="ja-JP" smtClean="0"/>
              <a:t>Threshold</a:t>
            </a:r>
            <a:r>
              <a:rPr lang="ja-JP" altLang="en-US" smtClean="0"/>
              <a:t>以下の事象は</a:t>
            </a:r>
            <a:r>
              <a:rPr lang="ja-JP" altLang="en-US" smtClean="0"/>
              <a:t>、</a:t>
            </a:r>
            <a:r>
              <a:rPr lang="en-US" altLang="ja-JP" smtClean="0"/>
              <a:t/>
            </a:r>
            <a:br>
              <a:rPr lang="en-US" altLang="ja-JP" smtClean="0"/>
            </a:br>
            <a:r>
              <a:rPr lang="ja-JP" altLang="en-US" smtClean="0"/>
              <a:t>「</a:t>
            </a:r>
            <a:r>
              <a:rPr lang="ja-JP" altLang="en-US" smtClean="0"/>
              <a:t>存在しない」</a:t>
            </a:r>
            <a:endParaRPr kumimoji="1"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a:t>
            </a:r>
            <a:r>
              <a:rPr lang="ja-JP" altLang="en-US" smtClean="0"/>
              <a:t>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今日は触れられないのでキーワードだけ紹介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lang="en-US" altLang="ja-JP" smtClean="0"/>
              <a:t>IPv6 (-6)</a:t>
            </a:r>
            <a:endParaRPr lang="en-US" altLang="ja-JP" smtClean="0"/>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a:t>
            </a:r>
            <a:r>
              <a:rPr lang="en-US" altLang="ja-JP" smtClean="0"/>
              <a:t>spoof-mac)</a:t>
            </a: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536022" y="399581"/>
            <a:ext cx="7299973"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Religious War:</a:t>
            </a:r>
            <a:r>
              <a:rPr lang="en-US" altLang="ja-JP" sz="5400" smtClean="0">
                <a:ln>
                  <a:solidFill>
                    <a:schemeClr val="bg1">
                      <a:lumMod val="50000"/>
                    </a:schemeClr>
                  </a:solidFill>
                </a:ln>
                <a:latin typeface="Tahoma" panose="020B0604030504040204" pitchFamily="34" charset="0"/>
                <a:cs typeface="Tahoma" panose="020B0604030504040204" pitchFamily="34" charset="0"/>
              </a:rPr>
              <a:t> 22/tcp</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--that is the question.</a:t>
            </a:r>
            <a:endParaRPr lang="en-US" altLang="ja-JP" sz="4000" smtClean="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a:t>
            </a:r>
            <a:r>
              <a:rPr lang="ja-JP" altLang="en-US" smtClean="0"/>
              <a:t>されにくい</a:t>
            </a:r>
            <a:r>
              <a:rPr lang="ja-JP" altLang="en-US" smtClean="0"/>
              <a:t>。</a:t>
            </a:r>
            <a:r>
              <a:rPr lang="ja-JP" altLang="en-US" smtClean="0"/>
              <a:t>攻撃</a:t>
            </a:r>
            <a:r>
              <a:rPr lang="ja-JP" altLang="en-US"/>
              <a:t>対象として選定</a:t>
            </a:r>
            <a:r>
              <a:rPr lang="ja-JP" altLang="en-US" smtClean="0"/>
              <a:t>されにくい（正当派）</a:t>
            </a:r>
            <a:endParaRPr lang="en-US" altLang="ja-JP" smtClean="0"/>
          </a:p>
          <a:p>
            <a:pPr lvl="1"/>
            <a:r>
              <a:rPr lang="ja-JP" altLang="en-US" smtClean="0"/>
              <a:t>攻撃</a:t>
            </a:r>
            <a:r>
              <a:rPr lang="ja-JP" altLang="en-US" smtClean="0"/>
              <a:t>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p14="http://schemas.microsoft.com/office/powerpoint/2010/main" xmlns=""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a:t>
            </a:r>
            <a:r>
              <a:rPr kumimoji="1" lang="ja-JP" altLang="en-US" sz="3000" b="1" smtClean="0">
                <a:solidFill>
                  <a:schemeClr val="accent5">
                    <a:lumMod val="75000"/>
                  </a:schemeClr>
                </a:solidFill>
              </a:rPr>
              <a:t>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r>
              <a:rPr lang="en-US" altLang="ja-JP" sz="3000" smtClean="0"/>
              <a:t>)</a:t>
            </a:r>
            <a:endParaRPr lang="en-US" altLang="ja-JP" sz="3000" smtClean="0"/>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a:t>
            </a:r>
            <a:r>
              <a:rPr kumimoji="1" lang="ja-JP" altLang="en-US" sz="3000" b="1" smtClean="0">
                <a:solidFill>
                  <a:schemeClr val="accent5">
                    <a:lumMod val="75000"/>
                  </a:schemeClr>
                </a:solidFill>
              </a:rPr>
              <a:t>視点：</a:t>
            </a:r>
            <a:r>
              <a:rPr kumimoji="1" lang="ja-JP" altLang="en-US" sz="3000" smtClean="0"/>
              <a:t>攻撃から「隠れる」</a:t>
            </a:r>
            <a:endParaRPr kumimoji="1" lang="en-US" altLang="ja-JP" sz="3000" smtClean="0"/>
          </a:p>
          <a:p>
            <a:pPr lvl="1"/>
            <a:r>
              <a:rPr lang="ja-JP" altLang="en-US" sz="3000" smtClean="0"/>
              <a:t>科学</a:t>
            </a:r>
            <a:r>
              <a:rPr lang="ja-JP" altLang="en-US" sz="3000" smtClean="0"/>
              <a:t>忍法・</a:t>
            </a:r>
            <a:r>
              <a:rPr lang="en-US" altLang="ja-JP" sz="3000" smtClean="0"/>
              <a:t>ssh</a:t>
            </a:r>
            <a:r>
              <a:rPr lang="ja-JP" altLang="en-US" sz="3000" smtClean="0"/>
              <a:t>分身の術</a:t>
            </a:r>
            <a:endParaRPr lang="en-US" altLang="ja-JP" sz="3000" smtClean="0"/>
          </a:p>
        </p:txBody>
      </p:sp>
    </p:spTree>
    <p:extLst>
      <p:ext uri="{BB962C8B-B14F-4D97-AF65-F5344CB8AC3E}">
        <p14:creationId xmlns:p14="http://schemas.microsoft.com/office/powerpoint/2010/main" xmlns=""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29535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2991684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a:t>
            </a:r>
            <a:r>
              <a:rPr lang="en-US" altLang="ja-JP" sz="2400" smtClean="0">
                <a:latin typeface="Consolas" panose="020B0609020204030204" pitchFamily="49" charset="0"/>
                <a:cs typeface="Consolas" panose="020B0609020204030204" pitchFamily="49" charset="0"/>
              </a:rPr>
              <a:t>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a:t>
            </a:r>
            <a:r>
              <a:rPr lang="en-US" altLang="ja-JP" sz="2400" smtClean="0">
                <a:latin typeface="Consolas" panose="020B0609020204030204" pitchFamily="49" charset="0"/>
                <a:cs typeface="Consolas" panose="020B0609020204030204" pitchFamily="49" charset="0"/>
              </a:rPr>
              <a:t>2.0</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p14="http://schemas.microsoft.com/office/powerpoint/2010/main" xmlns="" val="2399038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p14="http://schemas.microsoft.com/office/powerpoint/2010/main" xmlns="" val="401458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846265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7333609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679461" y="876843"/>
            <a:ext cx="7299973" cy="1754327"/>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en-US" altLang="ja-JP" sz="5400">
                <a:ln>
                  <a:solidFill>
                    <a:schemeClr val="bg1">
                      <a:lumMod val="50000"/>
                    </a:schemeClr>
                  </a:solidFill>
                </a:ln>
                <a:latin typeface="Tahoma" panose="020B0604030504040204" pitchFamily="34" charset="0"/>
                <a:cs typeface="Tahoma" panose="020B0604030504040204" pitchFamily="34" charset="0"/>
              </a:rPr>
              <a:t> (</a:t>
            </a:r>
            <a:r>
              <a:rPr lang="ja-JP" altLang="en-US" sz="5400">
                <a:ln>
                  <a:solidFill>
                    <a:schemeClr val="bg1">
                      <a:lumMod val="50000"/>
                    </a:schemeClr>
                  </a:solidFill>
                </a:ln>
                <a:latin typeface="Tahoma" panose="020B0604030504040204" pitchFamily="34" charset="0"/>
                <a:cs typeface="Tahoma" panose="020B0604030504040204" pitchFamily="34" charset="0"/>
              </a:rPr>
              <a:t>つくりかた</a:t>
            </a:r>
            <a:r>
              <a:rPr lang="en-US" altLang="ja-JP" sz="5400">
                <a:ln>
                  <a:solidFill>
                    <a:schemeClr val="bg1">
                      <a:lumMod val="50000"/>
                    </a:schemeClr>
                  </a:solidFill>
                </a:ln>
                <a:latin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840825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2" cstate="print"/>
          <a:srcRect t="5343"/>
          <a:stretch/>
        </p:blipFill>
        <p:spPr>
          <a:xfrm>
            <a:off x="128317" y="1155940"/>
            <a:ext cx="9084694" cy="5807414"/>
          </a:xfrm>
          <a:prstGeom prst="rect">
            <a:avLst/>
          </a:prstGeom>
        </p:spPr>
      </p:pic>
    </p:spTree>
    <p:extLst>
      <p:ext uri="{BB962C8B-B14F-4D97-AF65-F5344CB8AC3E}">
        <p14:creationId xmlns:p14="http://schemas.microsoft.com/office/powerpoint/2010/main" xmlns="" val="2888440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2"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711273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Tree>
    <p:extLst>
      <p:ext uri="{BB962C8B-B14F-4D97-AF65-F5344CB8AC3E}">
        <p14:creationId xmlns:p14="http://schemas.microsoft.com/office/powerpoint/2010/main" xmlns="" val="868401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1302</TotalTime>
  <Words>2636</Words>
  <Application>Microsoft Office PowerPoint</Application>
  <PresentationFormat>画面に合わせる (4:3)</PresentationFormat>
  <Paragraphs>324</Paragraphs>
  <Slides>41</Slides>
  <Notes>10</Notes>
  <HiddenSlides>0</HiddenSlides>
  <MMClips>0</MMClips>
  <ScaleCrop>false</ScaleCrop>
  <HeadingPairs>
    <vt:vector size="4" baseType="variant">
      <vt:variant>
        <vt:lpstr>テーマ</vt:lpstr>
      </vt:variant>
      <vt:variant>
        <vt:i4>1</vt:i4>
      </vt:variant>
      <vt:variant>
        <vt:lpstr>スライド タイトル</vt:lpstr>
      </vt:variant>
      <vt:variant>
        <vt:i4>41</vt:i4>
      </vt:variant>
    </vt:vector>
  </HeadingPairs>
  <TitlesOfParts>
    <vt:vector size="42" baseType="lpstr">
      <vt:lpstr>Office テーマ</vt:lpstr>
      <vt:lpstr>スライド 1</vt:lpstr>
      <vt:lpstr>スライド 2</vt:lpstr>
      <vt:lpstr>Agenda.</vt:lpstr>
      <vt:lpstr>スライド 4</vt:lpstr>
      <vt:lpstr>ポートスキャナ - nmap</vt:lpstr>
      <vt:lpstr>スライド 6</vt:lpstr>
      <vt:lpstr>スライド 7</vt:lpstr>
      <vt:lpstr>TCP connect() scan</vt:lpstr>
      <vt:lpstr>SYN scan (stealth scan)</vt:lpstr>
      <vt:lpstr>SYNスキャンは、 何を「隠して」いるのか</vt:lpstr>
      <vt:lpstr>おまけ: nmapのオプション指定</vt:lpstr>
      <vt:lpstr>スライド 12</vt:lpstr>
      <vt:lpstr>スライド 13</vt:lpstr>
      <vt:lpstr>“Too Slow” means...</vt:lpstr>
      <vt:lpstr>スライド 15</vt:lpstr>
      <vt:lpstr>nmapの-Tオプション （タイミングテンプレート）</vt:lpstr>
      <vt:lpstr>nmap -T0 がどれだけ遅いか?</vt:lpstr>
      <vt:lpstr>Threshold (閾値)</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Decoy (囮)</vt:lpstr>
      <vt:lpstr>スライド 36</vt:lpstr>
      <vt:lpstr>スライド 37</vt:lpstr>
      <vt:lpstr>スライド 38</vt:lpstr>
      <vt:lpstr>スライド 39</vt:lpstr>
      <vt:lpstr>スライド 40</vt:lpstr>
      <vt:lpstr>宣伝： 三宅英明、大角祐介「新しいLinuxの教科書」              SBクリエイティブ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357</cp:revision>
  <dcterms:created xsi:type="dcterms:W3CDTF">2015-08-14T06:14:51Z</dcterms:created>
  <dcterms:modified xsi:type="dcterms:W3CDTF">2015-08-23T15:14:55Z</dcterms:modified>
</cp:coreProperties>
</file>